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1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84"/>
    <a:srgbClr val="3129FB"/>
    <a:srgbClr val="302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tfx/serving/api_res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demo-hwocr.cfp1.i6e.clou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6224" y="1949047"/>
            <a:ext cx="10181617" cy="2784812"/>
          </a:xfrm>
        </p:spPr>
        <p:txBody>
          <a:bodyPr>
            <a:normAutofit/>
          </a:bodyPr>
          <a:lstStyle/>
          <a:p>
            <a:pPr algn="l"/>
            <a:r>
              <a:rPr lang="pl-PL" sz="4400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System do procesowania</a:t>
            </a:r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pl-PL" sz="4400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i digitalizacji dokumentów</a:t>
            </a:r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pl-PL" sz="4400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przychodzących</a:t>
            </a:r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36223" y="4469420"/>
            <a:ext cx="5101004" cy="9180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1400" dirty="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Projekt partnerski</a:t>
            </a:r>
          </a:p>
          <a:p>
            <a:pPr algn="l">
              <a:lnSpc>
                <a:spcPct val="110000"/>
              </a:lnSpc>
              <a:spcBef>
                <a:spcPts val="800"/>
              </a:spcBef>
            </a:pPr>
            <a:r>
              <a:rPr lang="pl-PL" sz="1400" dirty="0">
                <a:ea typeface="+mn-lt"/>
                <a:cs typeface="+mn-lt"/>
              </a:rPr>
              <a:t>Infinite Sp. z o.o. i Katedra Informatyki Politechniki Lubelskiej Łódź, 16-18 październik 2023</a:t>
            </a:r>
            <a:endParaRPr lang="pl-PL" sz="1400" dirty="0"/>
          </a:p>
        </p:txBody>
      </p:sp>
      <p:pic>
        <p:nvPicPr>
          <p:cNvPr id="6" name="Obraz 5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688EA0B9-F330-61B6-3A30-A1A43952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  <p:pic>
        <p:nvPicPr>
          <p:cNvPr id="11" name="Obraz 10" descr="Obraz zawierający Czcionka, Grafika, Jaskrawoniebieski, zrzut ekranu&#10;&#10;Opis wygenerowany automatycznie">
            <a:extLst>
              <a:ext uri="{FF2B5EF4-FFF2-40B4-BE49-F238E27FC236}">
                <a16:creationId xmlns:a16="http://schemas.microsoft.com/office/drawing/2014/main" id="{5CC2A9E9-5A25-3BBF-3F3C-A2E773B30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23" y="1034309"/>
            <a:ext cx="39147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2A10AE5-B974-A703-9CEC-D816AC50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68612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Podstawy teoretyczne projektu </a:t>
            </a:r>
            <a:endParaRPr lang="pl-PL" b="1">
              <a:latin typeface="Calibri"/>
              <a:cs typeface="Calibri"/>
            </a:endParaRPr>
          </a:p>
          <a:p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F03B9-C6EC-BF0F-B41F-74EB03CDF729}"/>
              </a:ext>
            </a:extLst>
          </p:cNvPr>
          <p:cNvSpPr txBox="1">
            <a:spLocks/>
          </p:cNvSpPr>
          <p:nvPr/>
        </p:nvSpPr>
        <p:spPr>
          <a:xfrm>
            <a:off x="1363493" y="1537815"/>
            <a:ext cx="8481690" cy="1073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l-PL" sz="18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Podstawy teoretyczne zostały opracowane przez Politechnikę Lubelską i obejmowały: </a:t>
            </a:r>
            <a:endParaRPr lang="pl-PL" sz="1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sztuczne sieci neuronowe,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uczenie maszynowe, </a:t>
            </a:r>
            <a:endParaRPr lang="pl-PL" sz="1800">
              <a:latin typeface="Calibri"/>
              <a:cs typeface="Calibri"/>
            </a:endParaRPr>
          </a:p>
          <a:p>
            <a:pPr>
              <a:buNone/>
            </a:pPr>
            <a:endParaRPr lang="pl-PL" sz="1800"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>
              <a:latin typeface="Calibri"/>
              <a:cs typeface="Calibri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D9310DC-AB40-690A-4830-E44724CAC5D0}"/>
              </a:ext>
            </a:extLst>
          </p:cNvPr>
          <p:cNvSpPr txBox="1">
            <a:spLocks/>
          </p:cNvSpPr>
          <p:nvPr/>
        </p:nvSpPr>
        <p:spPr>
          <a:xfrm>
            <a:off x="1163174" y="2786865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Politechnika Lubelska pozyskała i przygotowała dane do nauki sieci neuronowych. Zbiór obejmował 89 znaków, każdy znak napisany ręcznie ponad 5 tysięcy razy: </a:t>
            </a:r>
            <a:endParaRPr lang="pl-PL"/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 b="1">
              <a:latin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 b="1">
              <a:latin typeface="Calibri"/>
              <a:cs typeface="Calibri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6CBA132-8DF3-D840-FC6F-BD7806CD8509}"/>
              </a:ext>
            </a:extLst>
          </p:cNvPr>
          <p:cNvSpPr txBox="1">
            <a:spLocks/>
          </p:cNvSpPr>
          <p:nvPr/>
        </p:nvSpPr>
        <p:spPr>
          <a:xfrm>
            <a:off x="4737503" y="1887392"/>
            <a:ext cx="3619031" cy="770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przetwarzanie obrazów,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analiza tekstów</a:t>
            </a:r>
            <a:endParaRPr lang="pl-PL" sz="180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</a:pPr>
            <a:endParaRPr lang="pl-PL" sz="1800">
              <a:latin typeface="Calibri"/>
              <a:cs typeface="Calibri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907968A-9BDD-9445-4DDC-9CFDFC1ED115}"/>
              </a:ext>
            </a:extLst>
          </p:cNvPr>
          <p:cNvSpPr txBox="1">
            <a:spLocks/>
          </p:cNvSpPr>
          <p:nvPr/>
        </p:nvSpPr>
        <p:spPr>
          <a:xfrm>
            <a:off x="1426338" y="3592072"/>
            <a:ext cx="8839123" cy="2467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pl-PL" sz="1800">
                <a:latin typeface="Calibri"/>
                <a:ea typeface="+mn-lt"/>
                <a:cs typeface="+mn-lt"/>
              </a:rPr>
              <a:t>Cyfry: 0-9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Małe litery alfabetu łacińskiego: a-z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Duże litery alfabetu łacińskiego: A-Z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Małe litery alfabetu polskiego: ą, ć, ę, ł, ń, ó, ś, ź, ż </a:t>
            </a: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Duże litery alfabetu polskiego: Ą, Ć, Ę, Ł, Ń, Ó, Ź, Ż </a:t>
            </a: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Znaki specjalne: + - : ; $ ! ? @ .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endParaRPr lang="pl-PL" sz="1800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9" name="Obraz 8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FC1C1CC-DC79-3134-464C-4F022DF7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8F1B4AC-B35E-6734-1181-4573A865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472" y="12444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Wyzwania techniczne</a:t>
            </a:r>
            <a:endParaRPr lang="pl-PL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D2A2A32-CDB2-9387-294C-FC33A261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135" y="2524488"/>
            <a:ext cx="4494939" cy="1120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>
                <a:ea typeface="+mn-lt"/>
                <a:cs typeface="+mn-lt"/>
              </a:rPr>
              <a:t>Implementacja efektywnych algorytmów rozpoznawania pisma odręcznego w warunkach produkcyjnych:</a:t>
            </a:r>
            <a:endParaRPr lang="pl-PL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2DC2F29-ADE1-B7AF-807B-A7C3ACFBF3C7}"/>
              </a:ext>
            </a:extLst>
          </p:cNvPr>
          <p:cNvSpPr txBox="1">
            <a:spLocks/>
          </p:cNvSpPr>
          <p:nvPr/>
        </p:nvSpPr>
        <p:spPr>
          <a:xfrm>
            <a:off x="1371349" y="3643135"/>
            <a:ext cx="4494939" cy="11987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l-PL" sz="1800">
                <a:ea typeface="+mn-lt"/>
                <a:cs typeface="+mn-lt"/>
              </a:rPr>
              <a:t>szybkie i dokładne przetwarzanie danych tekstowych </a:t>
            </a:r>
            <a:endParaRPr lang="pl-PL"/>
          </a:p>
          <a:p>
            <a:r>
              <a:rPr lang="pl-PL" sz="1800">
                <a:ea typeface="+mn-lt"/>
                <a:cs typeface="+mn-lt"/>
              </a:rPr>
              <a:t>obsługa różnych formularzy wypełnianych pismem odręcznym</a:t>
            </a:r>
            <a:endParaRPr lang="pl-PL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180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16E746E6-AA49-B334-86D9-BA69D4E74738}"/>
              </a:ext>
            </a:extLst>
          </p:cNvPr>
          <p:cNvSpPr txBox="1">
            <a:spLocks/>
          </p:cNvSpPr>
          <p:nvPr/>
        </p:nvSpPr>
        <p:spPr>
          <a:xfrm>
            <a:off x="6563947" y="2700455"/>
            <a:ext cx="4377104" cy="1882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800">
                <a:ea typeface="+mn-lt"/>
                <a:cs typeface="+mn-lt"/>
              </a:rPr>
              <a:t>Zaprojektowanie i implementacja skalowalnego/</a:t>
            </a:r>
            <a:r>
              <a:rPr lang="pl-PL" sz="1800" err="1">
                <a:ea typeface="+mn-lt"/>
                <a:cs typeface="+mn-lt"/>
              </a:rPr>
              <a:t>cloud</a:t>
            </a:r>
            <a:r>
              <a:rPr lang="pl-PL" sz="1800">
                <a:ea typeface="+mn-lt"/>
                <a:cs typeface="+mn-lt"/>
              </a:rPr>
              <a:t>-native systemu rozpoznawania pisma odręcznego wykorzystującego opracowane algorytmy    i dostarczającego wymagane usługi biznesowe.</a:t>
            </a:r>
            <a:endParaRPr lang="pl-PL"/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091A28E7-0762-5EC0-70B7-D93BC09D3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DF23D4D-938E-CE21-5E5B-87242BF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204" y="458307"/>
            <a:ext cx="9264168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Wytrenowanie modeli do predykcji znaków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5283C-ACDD-B703-1545-E41706C1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63" y="1805693"/>
            <a:ext cx="10520237" cy="189393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Adaptacyjny proces doboru parametrów, implementacji i prób uczenia głębokich sieci neuronowych.  </a:t>
            </a:r>
            <a:endParaRPr lang="pl-PL"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W każdej iteracji odbywała się konsultacja wyników z naukowcami i modyfikacja parametrów</a:t>
            </a:r>
            <a:endParaRPr lang="pl-PL"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do kolejnej iteracji. </a:t>
            </a:r>
            <a:endParaRPr lang="pl-PL"/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W ten sposób wypracowano odpowiednią architekturę modelu </a:t>
            </a:r>
            <a:r>
              <a:rPr lang="pl-PL" sz="1800" err="1">
                <a:ea typeface="+mn-lt"/>
                <a:cs typeface="+mn-lt"/>
              </a:rPr>
              <a:t>konwolucyjnych</a:t>
            </a:r>
            <a:r>
              <a:rPr lang="pl-PL" sz="1800">
                <a:ea typeface="+mn-lt"/>
                <a:cs typeface="+mn-lt"/>
              </a:rPr>
              <a:t> sieci neuronowych (CNN). </a:t>
            </a:r>
            <a:endParaRPr lang="pl-PL"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Biorąc pod uwagę potrzeby biznesowe wytrenowano modele obejmujące następujące dziedziny:</a:t>
            </a:r>
            <a:endParaRPr lang="pl-PL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AF9FB19-2C7F-142B-D775-42049D67E84B}"/>
              </a:ext>
            </a:extLst>
          </p:cNvPr>
          <p:cNvSpPr txBox="1">
            <a:spLocks/>
          </p:cNvSpPr>
          <p:nvPr/>
        </p:nvSpPr>
        <p:spPr>
          <a:xfrm>
            <a:off x="1277080" y="3835598"/>
            <a:ext cx="10520237" cy="2306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err="1">
                <a:ea typeface="+mn-lt"/>
                <a:cs typeface="+mn-lt"/>
              </a:rPr>
              <a:t>plhw_digits</a:t>
            </a:r>
            <a:r>
              <a:rPr lang="pl-PL" sz="1800">
                <a:ea typeface="+mn-lt"/>
                <a:cs typeface="+mn-lt"/>
              </a:rPr>
              <a:t> - cyfry 0-9, stosowane np. w: nr pesel, NIP </a:t>
            </a:r>
            <a:r>
              <a:rPr lang="pl-PL" sz="1800" err="1">
                <a:ea typeface="+mn-lt"/>
                <a:cs typeface="+mn-lt"/>
              </a:rPr>
              <a:t>itp</a:t>
            </a:r>
            <a:r>
              <a:rPr lang="pl-PL" sz="1800">
                <a:ea typeface="+mn-lt"/>
                <a:cs typeface="+mn-lt"/>
              </a:rPr>
              <a:t> </a:t>
            </a:r>
            <a:endParaRPr lang="pl-PL">
              <a:ea typeface="+mn-lt"/>
              <a:cs typeface="+mn-lt"/>
            </a:endParaRPr>
          </a:p>
          <a:p>
            <a:r>
              <a:rPr lang="pl-PL" sz="1800" b="1" err="1">
                <a:ea typeface="+mn-lt"/>
                <a:cs typeface="+mn-lt"/>
              </a:rPr>
              <a:t>plhw_uc_letters_latin</a:t>
            </a:r>
            <a:r>
              <a:rPr lang="pl-PL" sz="1800">
                <a:ea typeface="+mn-lt"/>
                <a:cs typeface="+mn-lt"/>
              </a:rPr>
              <a:t> - duże litery z alfabetu łacińskiego, stosowane np. w nazwie konta </a:t>
            </a:r>
            <a:endParaRPr lang="pl-PL"/>
          </a:p>
          <a:p>
            <a:r>
              <a:rPr lang="pl-PL" sz="1800" b="1" err="1">
                <a:ea typeface="+mn-lt"/>
                <a:cs typeface="+mn-lt"/>
              </a:rPr>
              <a:t>plhw_uc_letters_pl</a:t>
            </a:r>
            <a:r>
              <a:rPr lang="pl-PL" sz="1800" b="1">
                <a:ea typeface="+mn-lt"/>
                <a:cs typeface="+mn-lt"/>
              </a:rPr>
              <a:t> </a:t>
            </a:r>
            <a:r>
              <a:rPr lang="pl-PL" sz="1800">
                <a:ea typeface="+mn-lt"/>
                <a:cs typeface="+mn-lt"/>
              </a:rPr>
              <a:t>- duże litery z alfabetu polskiego, stosowane np. w: imię, nazwisko </a:t>
            </a:r>
            <a:endParaRPr lang="pl-PL">
              <a:ea typeface="+mn-lt"/>
              <a:cs typeface="+mn-lt"/>
            </a:endParaRPr>
          </a:p>
          <a:p>
            <a:r>
              <a:rPr lang="pl-PL" sz="1800" b="1" err="1">
                <a:ea typeface="+mn-lt"/>
                <a:cs typeface="+mn-lt"/>
              </a:rPr>
              <a:t>plhw_uc_all</a:t>
            </a:r>
            <a:r>
              <a:rPr lang="pl-PL" sz="1800">
                <a:ea typeface="+mn-lt"/>
                <a:cs typeface="+mn-lt"/>
              </a:rPr>
              <a:t> - wszystkie duże znaki </a:t>
            </a:r>
            <a:endParaRPr lang="pl-PL"/>
          </a:p>
          <a:p>
            <a:r>
              <a:rPr lang="pl-PL" sz="1800" b="1">
                <a:ea typeface="+mn-lt"/>
                <a:cs typeface="+mn-lt"/>
              </a:rPr>
              <a:t>plhw_all</a:t>
            </a:r>
            <a:r>
              <a:rPr lang="pl-PL" sz="1800">
                <a:ea typeface="+mn-lt"/>
                <a:cs typeface="+mn-lt"/>
              </a:rPr>
              <a:t> - wszystkie znaki (małe i duże)</a:t>
            </a:r>
            <a:endParaRPr lang="pl-PL"/>
          </a:p>
          <a:p>
            <a:pPr marL="514350" indent="-2857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pl-PL" sz="1800"/>
          </a:p>
        </p:txBody>
      </p:sp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313923FA-3235-3CC9-D7F8-B5AA51FC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DF23D4D-938E-CE21-5E5B-87242BF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472" y="12444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cs typeface="Calibri"/>
              </a:rPr>
              <a:t>Dziedziny a predykcje</a:t>
            </a:r>
            <a:endParaRPr lang="pl-PL" b="1">
              <a:solidFill>
                <a:srgbClr val="1F2F84"/>
              </a:solidFill>
              <a:latin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357334-565C-B120-A745-E8920B45290F}"/>
              </a:ext>
            </a:extLst>
          </p:cNvPr>
          <p:cNvSpPr txBox="1">
            <a:spLocks/>
          </p:cNvSpPr>
          <p:nvPr/>
        </p:nvSpPr>
        <p:spPr>
          <a:xfrm>
            <a:off x="2215684" y="4210226"/>
            <a:ext cx="7932313" cy="181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err="1">
                <a:latin typeface="Calibri"/>
                <a:ea typeface="+mn-lt"/>
                <a:cs typeface="+mn-lt"/>
              </a:rPr>
              <a:t>plhw_digits</a:t>
            </a:r>
            <a:r>
              <a:rPr lang="pl-PL" sz="1800" b="1">
                <a:latin typeface="Calibri"/>
                <a:ea typeface="+mn-lt"/>
                <a:cs typeface="+mn-lt"/>
              </a:rPr>
              <a:t> - </a:t>
            </a:r>
            <a:r>
              <a:rPr lang="pl-PL" sz="1800">
                <a:latin typeface="Calibri"/>
                <a:ea typeface="+mn-lt"/>
                <a:cs typeface="+mn-lt"/>
              </a:rPr>
              <a:t>z prawdopodobieństwem 1 jest to zero </a:t>
            </a:r>
          </a:p>
          <a:p>
            <a:r>
              <a:rPr lang="pl-PL" sz="1800" b="1" err="1">
                <a:latin typeface="Calibri"/>
                <a:ea typeface="+mn-lt"/>
                <a:cs typeface="+mn-lt"/>
              </a:rPr>
              <a:t>plhw_uc_letters_latin</a:t>
            </a:r>
            <a:r>
              <a:rPr lang="pl-PL" sz="1800" b="1">
                <a:latin typeface="Calibri"/>
                <a:ea typeface="+mn-lt"/>
                <a:cs typeface="+mn-lt"/>
              </a:rPr>
              <a:t> -</a:t>
            </a:r>
            <a:r>
              <a:rPr lang="pl-PL" sz="1800">
                <a:latin typeface="Calibri"/>
                <a:ea typeface="+mn-lt"/>
                <a:cs typeface="+mn-lt"/>
              </a:rPr>
              <a:t> z prawdopodobieństwem 0.999687076 jest to duże O </a:t>
            </a:r>
            <a:endParaRPr lang="pl-PL" sz="1800">
              <a:latin typeface="Calibri"/>
              <a:cs typeface="Calibri"/>
            </a:endParaRPr>
          </a:p>
          <a:p>
            <a:r>
              <a:rPr lang="pl-PL" sz="1800" b="1" err="1">
                <a:latin typeface="Calibri"/>
                <a:ea typeface="+mn-lt"/>
                <a:cs typeface="+mn-lt"/>
              </a:rPr>
              <a:t>plhw_uc_all</a:t>
            </a:r>
            <a:endParaRPr lang="pl-PL" sz="1800">
              <a:latin typeface="Calibri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pl-PL" sz="1800">
                <a:latin typeface="Calibri"/>
                <a:ea typeface="+mn-lt"/>
                <a:cs typeface="+mn-lt"/>
              </a:rPr>
              <a:t>z prawdopodobieństwem 0.547250807 jest to zero, </a:t>
            </a:r>
            <a:endParaRPr lang="pl-PL" sz="1800">
              <a:latin typeface="Calibri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pl-PL" sz="1800">
                <a:latin typeface="Calibri"/>
                <a:ea typeface="+mn-lt"/>
                <a:cs typeface="+mn-lt"/>
              </a:rPr>
              <a:t>z prawdopodobieństwem 0.450342596 jest to duże O</a:t>
            </a:r>
            <a:endParaRPr lang="pl-PL" sz="18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4" name="Obraz 3" descr="Obraz zawierający tekst, zrzut ekranu, Czcionka, krąg&#10;&#10;Opis wygenerowany automatycznie">
            <a:extLst>
              <a:ext uri="{FF2B5EF4-FFF2-40B4-BE49-F238E27FC236}">
                <a16:creationId xmlns:a16="http://schemas.microsoft.com/office/drawing/2014/main" id="{6BEE4544-E02F-A9E4-472D-FF4CC4BA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504" y="1248549"/>
            <a:ext cx="5392918" cy="2754864"/>
          </a:xfrm>
          <a:prstGeom prst="rect">
            <a:avLst/>
          </a:prstGeom>
        </p:spPr>
      </p:pic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D48F7BEE-9C61-8324-20FE-A466F730F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70091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Przygotowanie skalowanych</a:t>
            </a:r>
            <a:b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</a:br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mikro-serwisów predykcji znaków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32353F-B9F5-953D-1C02-E993D6472101}"/>
              </a:ext>
            </a:extLst>
          </p:cNvPr>
          <p:cNvSpPr txBox="1">
            <a:spLocks/>
          </p:cNvSpPr>
          <p:nvPr/>
        </p:nvSpPr>
        <p:spPr>
          <a:xfrm>
            <a:off x="1163174" y="2048432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Usługa została stworzona z wykorzystaniem technologii </a:t>
            </a:r>
            <a:r>
              <a:rPr lang="pl-PL" sz="2000" b="1" err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Python</a:t>
            </a: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pl-PL" sz="2000" b="1" err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TensorFlow</a:t>
            </a: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, Docker: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26338" y="2535483"/>
            <a:ext cx="8839123" cy="1497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>
                <a:latin typeface="Calibri"/>
                <a:ea typeface="+mn-lt"/>
                <a:cs typeface="+mn-lt"/>
              </a:rPr>
              <a:t>eksport modeli do formatu PB (</a:t>
            </a:r>
            <a:r>
              <a:rPr lang="pl-PL" sz="1800" err="1">
                <a:latin typeface="Calibri"/>
                <a:ea typeface="+mn-lt"/>
                <a:cs typeface="+mn-lt"/>
              </a:rPr>
              <a:t>Protocol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Buffers</a:t>
            </a:r>
            <a:r>
              <a:rPr lang="pl-PL" sz="1800">
                <a:latin typeface="Calibri"/>
                <a:ea typeface="+mn-lt"/>
                <a:cs typeface="+mn-lt"/>
              </a:rPr>
              <a:t>) obsługiwanego przez </a:t>
            </a:r>
            <a:r>
              <a:rPr lang="pl-PL" sz="1800" err="1">
                <a:latin typeface="Calibri"/>
                <a:ea typeface="+mn-lt"/>
                <a:cs typeface="+mn-lt"/>
              </a:rPr>
              <a:t>TensorFlow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ServingModel</a:t>
            </a:r>
            <a:r>
              <a:rPr lang="pl-PL" sz="1800">
                <a:latin typeface="Calibri"/>
                <a:ea typeface="+mn-lt"/>
                <a:cs typeface="+mn-lt"/>
              </a:rPr>
              <a:t> </a:t>
            </a:r>
            <a:endParaRPr lang="pl-PL" sz="1800">
              <a:latin typeface="Calibri"/>
              <a:cs typeface="Calibri"/>
            </a:endParaRPr>
          </a:p>
          <a:p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przygotowanie gotowych kontenerów </a:t>
            </a:r>
            <a:r>
              <a:rPr lang="pl-PL" sz="180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dokerowych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serwujących wyuczone modele do celów predykcji</a:t>
            </a:r>
            <a:endParaRPr lang="pl-PL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</a:pPr>
            <a:endParaRPr lang="pl-PL" sz="1800">
              <a:latin typeface="Calibri"/>
              <a:cs typeface="Calibri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7E5F9274-8858-7359-A896-60C90106879F}"/>
              </a:ext>
            </a:extLst>
          </p:cNvPr>
          <p:cNvSpPr txBox="1">
            <a:spLocks/>
          </p:cNvSpPr>
          <p:nvPr/>
        </p:nvSpPr>
        <p:spPr>
          <a:xfrm>
            <a:off x="1194597" y="4000566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REST-API:</a:t>
            </a:r>
            <a:endParaRPr lang="pl-PL" b="1">
              <a:solidFill>
                <a:srgbClr val="C00000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AA8CF800-BF37-D9AD-B2CB-AD0C0460C07A}"/>
              </a:ext>
            </a:extLst>
          </p:cNvPr>
          <p:cNvSpPr txBox="1">
            <a:spLocks/>
          </p:cNvSpPr>
          <p:nvPr/>
        </p:nvSpPr>
        <p:spPr>
          <a:xfrm>
            <a:off x="1457761" y="4483690"/>
            <a:ext cx="8839123" cy="1497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>
                <a:latin typeface="Calibri"/>
                <a:ea typeface="+mn-lt"/>
                <a:cs typeface="+mn-lt"/>
              </a:rPr>
              <a:t>usługa wykorzystuje </a:t>
            </a:r>
            <a:r>
              <a:rPr lang="pl-PL" sz="1800" err="1">
                <a:latin typeface="Calibri"/>
                <a:ea typeface="+mn-lt"/>
                <a:cs typeface="+mn-lt"/>
              </a:rPr>
              <a:t>TensorFlow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ModelServer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RESTful</a:t>
            </a:r>
            <a:r>
              <a:rPr lang="pl-PL" sz="1800">
                <a:latin typeface="Calibri"/>
                <a:ea typeface="+mn-lt"/>
                <a:cs typeface="+mn-lt"/>
              </a:rPr>
              <a:t> API: </a:t>
            </a:r>
            <a:r>
              <a:rPr lang="pl-PL" sz="1800">
                <a:solidFill>
                  <a:srgbClr val="302CFB"/>
                </a:solidFill>
                <a:latin typeface="Calibri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https://www.tensorflow.org/tfx/serving/api_rest</a:t>
            </a:r>
            <a:r>
              <a:rPr lang="pl-PL" sz="1800">
                <a:solidFill>
                  <a:srgbClr val="302CFB"/>
                </a:solidFill>
                <a:latin typeface="Calibri"/>
                <a:ea typeface="+mn-lt"/>
                <a:cs typeface="+mn-lt"/>
              </a:rPr>
              <a:t> </a:t>
            </a:r>
            <a:endParaRPr lang="pl-PL" sz="1800">
              <a:solidFill>
                <a:srgbClr val="302CFB"/>
              </a:solidFill>
              <a:latin typeface="Calibri"/>
              <a:ea typeface="Calibri"/>
              <a:cs typeface="Calibri"/>
            </a:endParaRPr>
          </a:p>
          <a:p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demonstracyjna aplikacja webowa pozwala na manualne testy usługi i pomoc  w przygotowaniu zapytań do REST-API: </a:t>
            </a:r>
            <a:r>
              <a:rPr lang="pl-PL" sz="1800">
                <a:solidFill>
                  <a:srgbClr val="3129FB"/>
                </a:solidFill>
                <a:latin typeface="Calibri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https://demo-hwocr.cfp1.i6e.cloud/</a:t>
            </a:r>
            <a:endParaRPr lang="pl-PL">
              <a:solidFill>
                <a:srgbClr val="3129FB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05241473-F859-CE91-DDD8-FDF3F5E7C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70091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Odczytywanie danych z ręcznie wypełnionych formularzy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26338" y="2252679"/>
            <a:ext cx="9243690" cy="326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Jednym z możliwych zastosowań biznesowych jest odczytywanie ręcznego pisma blokowego</a:t>
            </a:r>
            <a:endParaRPr lang="pl-PL" sz="180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z formularzy. </a:t>
            </a:r>
            <a:endParaRPr lang="pl-PL" sz="180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pl-PL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Z badań wynika, że najlepsze efekty odczytu tekstu z formularzy uzyskujemy stosując pismo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blokowe dookreślając dziedzinę znaków dla pól. </a:t>
            </a:r>
            <a:endParaRPr lang="pl-PL"/>
          </a:p>
          <a:p>
            <a:pPr marL="0" indent="0">
              <a:buNone/>
            </a:pPr>
            <a:endParaRPr lang="pl-PL" sz="18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Usługa stworzona do tego celu pozwala na odczytywanie ręcznego pisma blokowego </a:t>
            </a:r>
            <a:endParaRPr lang="pl-PL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z formularzy opisanych szablonami.</a:t>
            </a:r>
            <a:endParaRPr lang="pl-PL"/>
          </a:p>
          <a:p>
            <a:pPr marL="0" indent="0">
              <a:buNone/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0E9805D-2CF2-B6F5-D087-AE5C6545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70091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Przygotowanie skalowanych mikro-</a:t>
            </a:r>
            <a:b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</a:br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serwisów odczytywania formularzy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8483" y="2252679"/>
            <a:ext cx="9251545" cy="1363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Zastosowana technologia to bezstanowa wysoce skalowalna aplikacja Java/Spring </a:t>
            </a:r>
            <a:r>
              <a:rPr lang="pl-PL" sz="2000" err="1">
                <a:latin typeface="Calibri"/>
                <a:ea typeface="+mn-lt"/>
                <a:cs typeface="+mn-lt"/>
              </a:rPr>
              <a:t>Boot</a:t>
            </a:r>
            <a:r>
              <a:rPr lang="pl-PL" sz="2000">
                <a:latin typeface="Calibri"/>
                <a:ea typeface="+mn-lt"/>
                <a:cs typeface="+mn-lt"/>
              </a:rPr>
              <a:t> wykorzystująca</a:t>
            </a:r>
            <a:r>
              <a:rPr lang="pl-PL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jako </a:t>
            </a:r>
            <a:r>
              <a:rPr lang="pl-PL" sz="200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backend</a:t>
            </a:r>
            <a:r>
              <a:rPr lang="pl-PL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opisaną wcześniej usługę predykcji </a:t>
            </a:r>
            <a:r>
              <a:rPr lang="pl-PL" sz="2000">
                <a:latin typeface="Calibri"/>
                <a:ea typeface="+mn-lt"/>
                <a:cs typeface="+mn-lt"/>
              </a:rPr>
              <a:t>znaków. Aplikacja demonstracyjna: </a:t>
            </a:r>
            <a:r>
              <a:rPr lang="pl-PL" sz="2000">
                <a:solidFill>
                  <a:srgbClr val="3129FB"/>
                </a:solidFill>
                <a:latin typeface="Calibri"/>
                <a:ea typeface="+mn-lt"/>
                <a:cs typeface="+mn-lt"/>
              </a:rPr>
              <a:t>https://api-hwocr.cfp1.i6e.cloud/</a:t>
            </a:r>
            <a:endParaRPr lang="pl-PL" sz="2000">
              <a:solidFill>
                <a:srgbClr val="3129FB"/>
              </a:solidFill>
              <a:latin typeface="Calibri"/>
              <a:cs typeface="Calibri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BA8891D-0D55-3C5F-A225-2E96D4173718}"/>
              </a:ext>
            </a:extLst>
          </p:cNvPr>
          <p:cNvSpPr txBox="1">
            <a:spLocks/>
          </p:cNvSpPr>
          <p:nvPr/>
        </p:nvSpPr>
        <p:spPr>
          <a:xfrm>
            <a:off x="1226019" y="3843452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REST-API pozwala na odczytanie:</a:t>
            </a:r>
            <a:endParaRPr lang="pl-PL" b="1">
              <a:solidFill>
                <a:srgbClr val="C00000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7EA4440-A7EF-2937-60D4-B0104DDC8A63}"/>
              </a:ext>
            </a:extLst>
          </p:cNvPr>
          <p:cNvSpPr txBox="1">
            <a:spLocks/>
          </p:cNvSpPr>
          <p:nvPr/>
        </p:nvSpPr>
        <p:spPr>
          <a:xfrm>
            <a:off x="1410627" y="4416916"/>
            <a:ext cx="8839123" cy="1497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>
                <a:ea typeface="+mn-lt"/>
                <a:cs typeface="+mn-lt"/>
              </a:rPr>
              <a:t>tekstu</a:t>
            </a:r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 z regularnym podziałem na bloki </a:t>
            </a:r>
            <a:endParaRPr lang="pl-PL" sz="1800">
              <a:latin typeface="Calibri"/>
              <a:cs typeface="Calibri"/>
            </a:endParaRPr>
          </a:p>
          <a:p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formularza opisanego zdefiniowanym szablonem</a:t>
            </a:r>
            <a:endParaRPr lang="pl-PL"/>
          </a:p>
          <a:p>
            <a:endParaRPr lang="pl-PL" sz="1800">
              <a:latin typeface="Calibri"/>
              <a:cs typeface="Calibri"/>
            </a:endParaRPr>
          </a:p>
        </p:txBody>
      </p:sp>
      <p:pic>
        <p:nvPicPr>
          <p:cNvPr id="6" name="Obraz 5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86E5240E-F1BB-AA61-7E8F-BB0F3A2D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2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214782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Tekst z regularnym podziałem na bloki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0628" y="1439618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Przykład</a:t>
            </a: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 wywołania</a:t>
            </a:r>
            <a:r>
              <a:rPr lang="pl-PL" sz="2000">
                <a:ea typeface="+mn-lt"/>
                <a:cs typeface="+mn-lt"/>
              </a:rPr>
              <a:t>:</a:t>
            </a:r>
            <a:endParaRPr lang="pl-PL">
              <a:ea typeface="+mn-lt"/>
              <a:cs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7EA4440-A7EF-2937-60D4-B0104DDC8A63}"/>
              </a:ext>
            </a:extLst>
          </p:cNvPr>
          <p:cNvSpPr txBox="1">
            <a:spLocks/>
          </p:cNvSpPr>
          <p:nvPr/>
        </p:nvSpPr>
        <p:spPr>
          <a:xfrm>
            <a:off x="1500967" y="3175721"/>
            <a:ext cx="9396875" cy="2577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pl-PL" sz="1800" b="1" err="1">
                <a:latin typeface="Calibri"/>
                <a:ea typeface="+mn-lt"/>
                <a:cs typeface="+mn-lt"/>
              </a:rPr>
              <a:t>charsCount</a:t>
            </a:r>
            <a:r>
              <a:rPr lang="pl-PL" sz="1800">
                <a:latin typeface="Calibri"/>
                <a:ea typeface="+mn-lt"/>
                <a:cs typeface="+mn-lt"/>
              </a:rPr>
              <a:t>: liczba pól na znaki w podanym obrazie tekstu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frameSize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 grubość ramki otaczającej znak, w pikselach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domain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 dziedzina znaków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checkInDict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 czy sprawdzać wyraz w słowniku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simpleResponse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</a:t>
            </a:r>
            <a:r>
              <a:rPr lang="pl-PL" sz="1800" b="1">
                <a:solidFill>
                  <a:schemeClr val="accent6">
                    <a:lumMod val="7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pl-PL" sz="1800" b="1" err="1">
                <a:solidFill>
                  <a:schemeClr val="accent6">
                    <a:lumMod val="75000"/>
                  </a:schemeClr>
                </a:solidFill>
                <a:latin typeface="Calibri"/>
                <a:ea typeface="+mn-lt"/>
                <a:cs typeface="+mn-lt"/>
              </a:rPr>
              <a:t>true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- odpowiedź zawiera tylko rozpoznany tekst, </a:t>
            </a:r>
            <a:r>
              <a:rPr lang="pl-PL" sz="1800" b="1" err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false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- zwracana jest pełna informacja, wraz z sugestiami ze słownika i pozycjami znaków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2" name="Obraz 1" descr="Obraz zawierający tekst, Czcionka, zrzut ekranu, linia&#10;&#10;Opis wygenerowany automatycznie">
            <a:extLst>
              <a:ext uri="{FF2B5EF4-FFF2-40B4-BE49-F238E27FC236}">
                <a16:creationId xmlns:a16="http://schemas.microsoft.com/office/drawing/2014/main" id="{DBEB5562-D798-5563-DE5D-D932C8E5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17" y="1539735"/>
            <a:ext cx="6810865" cy="93870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9F2E78-EDEC-C7B5-6565-58F61B3242B1}"/>
              </a:ext>
            </a:extLst>
          </p:cNvPr>
          <p:cNvSpPr txBox="1">
            <a:spLocks/>
          </p:cNvSpPr>
          <p:nvPr/>
        </p:nvSpPr>
        <p:spPr>
          <a:xfrm>
            <a:off x="1477401" y="2598329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Gdzie:</a:t>
            </a:r>
            <a:endParaRPr lang="pl-PL">
              <a:ea typeface="+mn-lt"/>
              <a:cs typeface="+mn-lt"/>
            </a:endParaRPr>
          </a:p>
        </p:txBody>
      </p:sp>
      <p:pic>
        <p:nvPicPr>
          <p:cNvPr id="8" name="Obraz 7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14010585-93F7-F354-9CB8-7B97FB1A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214782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Tekst z regularnym podziałem na bloki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0628" y="1439618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Przykładowa odpowiedź dla powyższego </a:t>
            </a: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wywołania</a:t>
            </a:r>
            <a:r>
              <a:rPr lang="pl-PL" sz="2000">
                <a:ea typeface="+mn-lt"/>
                <a:cs typeface="+mn-lt"/>
              </a:rPr>
              <a:t> z plikiem:</a:t>
            </a:r>
            <a:endParaRPr lang="pl-PL">
              <a:ea typeface="+mn-lt"/>
              <a:cs typeface="+mn-lt"/>
            </a:endParaRPr>
          </a:p>
        </p:txBody>
      </p:sp>
      <p:pic>
        <p:nvPicPr>
          <p:cNvPr id="6" name="Obraz 5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39B5494-D829-906B-581F-42EBCC53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35" y="2690771"/>
            <a:ext cx="6096000" cy="31418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3997068-D828-B638-4835-DC0673F2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73" y="2073013"/>
            <a:ext cx="3467100" cy="323850"/>
          </a:xfrm>
          <a:prstGeom prst="rect">
            <a:avLst/>
          </a:prstGeom>
        </p:spPr>
      </p:pic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CD101446-BC0B-4366-331F-FF18C0FD4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66163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Formularz opisany zdefiniowanym </a:t>
            </a:r>
            <a:b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</a:br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szablonem</a:t>
            </a:r>
            <a:endParaRPr lang="pl-PL" b="1" err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0628" y="2064144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Przykład użycia:</a:t>
            </a:r>
            <a:endParaRPr lang="pl-PL">
              <a:ea typeface="+mn-lt"/>
              <a:cs typeface="+mn-lt"/>
            </a:endParaRPr>
          </a:p>
        </p:txBody>
      </p:sp>
      <p:pic>
        <p:nvPicPr>
          <p:cNvPr id="2" name="Obraz 1" descr="Obraz zawierający tekst, Czcionka, typografia, pismo odręczne&#10;&#10;Opis wygenerowany automatycznie">
            <a:extLst>
              <a:ext uri="{FF2B5EF4-FFF2-40B4-BE49-F238E27FC236}">
                <a16:creationId xmlns:a16="http://schemas.microsoft.com/office/drawing/2014/main" id="{2850D396-1A36-A2A8-15D1-84FC96EF0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688" y="3695849"/>
            <a:ext cx="6392550" cy="2109738"/>
          </a:xfrm>
          <a:prstGeom prst="rect">
            <a:avLst/>
          </a:prstGeom>
        </p:spPr>
      </p:pic>
      <p:pic>
        <p:nvPicPr>
          <p:cNvPr id="3" name="Obraz 2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7F669B5A-701C-E231-983C-7F35AD451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58" y="2612534"/>
            <a:ext cx="7423608" cy="918064"/>
          </a:xfrm>
          <a:prstGeom prst="rect">
            <a:avLst/>
          </a:prstGeom>
        </p:spPr>
      </p:pic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58B820EA-A446-4C17-3007-82DCD4F6F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E5864-58D6-6CA3-5B3E-72794259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202997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cs typeface="Calibri"/>
              </a:rPr>
              <a:t>Cel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6BCD98-94B1-C11A-FE37-DDC8ADB3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093" y="3086168"/>
            <a:ext cx="4569567" cy="1603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Aplikacja umożliwiająca </a:t>
            </a: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procesowanie i </a:t>
            </a:r>
            <a:r>
              <a:rPr lang="pl-PL" sz="2000" err="1">
                <a:latin typeface="Calibri"/>
                <a:ea typeface="+mn-lt"/>
                <a:cs typeface="+mn-lt"/>
              </a:rPr>
              <a:t>digitalizowanie</a:t>
            </a:r>
            <a:r>
              <a:rPr lang="pl-PL" sz="2000">
                <a:latin typeface="Calibri"/>
                <a:ea typeface="+mn-lt"/>
                <a:cs typeface="+mn-lt"/>
              </a:rPr>
              <a:t> </a:t>
            </a: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dokumentów przychodzących.</a:t>
            </a: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pl-PL" sz="2000">
              <a:latin typeface="Calibri"/>
              <a:cs typeface="Calibri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0AB0A0D-39C4-68F6-DFAD-E95BB192846C}"/>
              </a:ext>
            </a:extLst>
          </p:cNvPr>
          <p:cNvSpPr txBox="1">
            <a:spLocks/>
          </p:cNvSpPr>
          <p:nvPr/>
        </p:nvSpPr>
        <p:spPr>
          <a:xfrm>
            <a:off x="6348919" y="3084547"/>
            <a:ext cx="4569567" cy="160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Możliwość przechowywania</a:t>
            </a:r>
            <a:endParaRPr lang="pl-PL">
              <a:latin typeface="Calibri"/>
              <a:cs typeface="Calibri"/>
            </a:endParaRPr>
          </a:p>
          <a:p>
            <a:pPr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danych w chmurze. </a:t>
            </a:r>
            <a:endParaRPr lang="pl-PL"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2000">
              <a:latin typeface="Calibri"/>
              <a:cs typeface="Calibri"/>
            </a:endParaRPr>
          </a:p>
        </p:txBody>
      </p:sp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A978A510-644C-3C74-8617-7ECBED11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DF23D4D-938E-CE21-5E5B-87242BF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29" y="3537729"/>
            <a:ext cx="539525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Dziękujemy za uwagę</a:t>
            </a:r>
            <a:endParaRPr lang="pl-PL"/>
          </a:p>
        </p:txBody>
      </p:sp>
      <p:pic>
        <p:nvPicPr>
          <p:cNvPr id="2" name="Obraz 1" descr="Obraz zawierający clipart, projekt graficzny, Grafika, ilustracja&#10;&#10;Opis wygenerowany automatycznie">
            <a:extLst>
              <a:ext uri="{FF2B5EF4-FFF2-40B4-BE49-F238E27FC236}">
                <a16:creationId xmlns:a16="http://schemas.microsoft.com/office/drawing/2014/main" id="{FA872AB1-20E1-D36C-E5AD-018C3A77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4" y="1301979"/>
            <a:ext cx="3338169" cy="2231207"/>
          </a:xfrm>
          <a:prstGeom prst="rect">
            <a:avLst/>
          </a:prstGeom>
        </p:spPr>
      </p:pic>
      <p:pic>
        <p:nvPicPr>
          <p:cNvPr id="6" name="Obraz 5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D8EE0083-E0DB-B252-7B08-33D32B94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51C10A-1473-3632-4999-268C043C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202997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Rezultat projektu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170E1F5-B261-752E-AAD6-C8144920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093" y="3086168"/>
            <a:ext cx="2970939" cy="1603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Opracowanie wydajnych algorytmów OCR.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030F895-B3A9-6C37-D227-521B16FF53FE}"/>
              </a:ext>
            </a:extLst>
          </p:cNvPr>
          <p:cNvSpPr txBox="1">
            <a:spLocks/>
          </p:cNvSpPr>
          <p:nvPr/>
        </p:nvSpPr>
        <p:spPr>
          <a:xfrm>
            <a:off x="4607885" y="3085382"/>
            <a:ext cx="2970939" cy="160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Poprawa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jakości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zdjęć</a:t>
            </a:r>
            <a:endParaRPr lang="pl-PL" sz="2000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wykonanych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endParaRPr lang="pl-PL" sz="2000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urządzeniach</a:t>
            </a:r>
            <a:r>
              <a:rPr lang="en-US" sz="2000">
                <a:latin typeface="Calibri"/>
                <a:ea typeface="+mn-lt"/>
                <a:cs typeface="+mn-lt"/>
              </a:rPr>
              <a:t>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2000">
              <a:latin typeface="Calibri"/>
              <a:cs typeface="Calibri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7F801EB6-5614-FD91-849C-154D4F87EE15}"/>
              </a:ext>
            </a:extLst>
          </p:cNvPr>
          <p:cNvSpPr txBox="1">
            <a:spLocks/>
          </p:cNvSpPr>
          <p:nvPr/>
        </p:nvSpPr>
        <p:spPr>
          <a:xfrm>
            <a:off x="8072235" y="3085382"/>
            <a:ext cx="2970939" cy="160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Wykorzystanie</a:t>
            </a:r>
            <a:endParaRPr lang="pl-PL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sztucznej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inteligencji</a:t>
            </a:r>
            <a:endParaRPr lang="pl-PL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Calibri"/>
                <a:ea typeface="+mn-lt"/>
                <a:cs typeface="+mn-lt"/>
              </a:rPr>
              <a:t>w </a:t>
            </a:r>
            <a:r>
              <a:rPr lang="en-US" sz="2000" err="1">
                <a:latin typeface="Calibri"/>
                <a:ea typeface="+mn-lt"/>
                <a:cs typeface="+mn-lt"/>
              </a:rPr>
              <a:t>procesie</a:t>
            </a:r>
            <a:r>
              <a:rPr lang="en-US" sz="2000">
                <a:latin typeface="Calibri"/>
                <a:ea typeface="+mn-lt"/>
                <a:cs typeface="+mn-lt"/>
              </a:rPr>
              <a:t> OCR.</a:t>
            </a:r>
            <a:endParaRPr lang="pl-PL"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20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3C60C47E-B67E-4DED-5FF7-F0AD1ACF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CC4F67E-FA3C-33C5-798C-A5903F89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202997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Cel badawczy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62B453F-62CA-BA4F-4642-527973D377B7}"/>
              </a:ext>
            </a:extLst>
          </p:cNvPr>
          <p:cNvSpPr txBox="1"/>
          <p:nvPr/>
        </p:nvSpPr>
        <p:spPr>
          <a:xfrm>
            <a:off x="2811544" y="3982040"/>
            <a:ext cx="63607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Calibri"/>
                <a:ea typeface="+mn-lt"/>
                <a:cs typeface="+mn-lt"/>
              </a:rPr>
              <a:t>Opracowanie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i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analiza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algorytmów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opartych</a:t>
            </a:r>
            <a:r>
              <a:rPr lang="en-US">
                <a:latin typeface="Calibri"/>
                <a:ea typeface="+mn-lt"/>
                <a:cs typeface="+mn-lt"/>
              </a:rPr>
              <a:t> o </a:t>
            </a:r>
            <a:r>
              <a:rPr lang="en-US" err="1">
                <a:latin typeface="Calibri"/>
                <a:ea typeface="+mn-lt"/>
                <a:cs typeface="+mn-lt"/>
              </a:rPr>
              <a:t>sieci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neuronowe</a:t>
            </a:r>
            <a:r>
              <a:rPr lang="en-US">
                <a:latin typeface="Calibri"/>
                <a:ea typeface="+mn-lt"/>
                <a:cs typeface="+mn-lt"/>
              </a:rPr>
              <a:t> do </a:t>
            </a:r>
            <a:r>
              <a:rPr lang="en-US" err="1">
                <a:latin typeface="Calibri"/>
                <a:ea typeface="+mn-lt"/>
                <a:cs typeface="+mn-lt"/>
              </a:rPr>
              <a:t>rozpoznawania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pisma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odręcznego</a:t>
            </a:r>
            <a:r>
              <a:rPr lang="en-US">
                <a:latin typeface="Calibri"/>
                <a:ea typeface="+mn-lt"/>
                <a:cs typeface="+mn-lt"/>
              </a:rPr>
              <a:t>.</a:t>
            </a:r>
            <a:endParaRPr lang="pl-PL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9C50940-1EF1-9DC1-E300-BC59A1336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96821BC-0E25-4AA9-5342-CFD3954B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48580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Digitalizacja i procesowanie dokumentów przychodzących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3AAEA91-9A12-F28E-BF84-5314160D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856" y="2375229"/>
            <a:ext cx="5095897" cy="7234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Dokumenty mogą trafić do usługi OCR</a:t>
            </a:r>
            <a:endParaRPr lang="pl-PL" b="1">
              <a:solidFill>
                <a:srgbClr val="C00000"/>
              </a:solidFill>
              <a:latin typeface="Calibri"/>
              <a:ea typeface="+mn-lt"/>
              <a:cs typeface="+mn-lt"/>
            </a:endParaRPr>
          </a:p>
          <a:p>
            <a:pPr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różnymi kanałami:</a:t>
            </a:r>
            <a:endParaRPr lang="pl-PL" b="1">
              <a:solidFill>
                <a:srgbClr val="C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85951FF-1700-371F-65C3-2F40C68A2EB6}"/>
              </a:ext>
            </a:extLst>
          </p:cNvPr>
          <p:cNvSpPr txBox="1">
            <a:spLocks/>
          </p:cNvSpPr>
          <p:nvPr/>
        </p:nvSpPr>
        <p:spPr>
          <a:xfrm>
            <a:off x="1332070" y="3446743"/>
            <a:ext cx="5398340" cy="2239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>
                <a:latin typeface="Calibri"/>
                <a:ea typeface="+mn-lt"/>
                <a:cs typeface="+mn-lt"/>
              </a:rPr>
              <a:t>skaner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obraz dokumentu pobrany bezpośrednio z systemu klienta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obraz dostarczony poprzez pocztę emaila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pobrane z zasobu sieciowego SFTP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dane mogą być także pobrane z odpowiednich formularzy elektronicznych </a:t>
            </a:r>
            <a:endParaRPr lang="pl-PL" sz="1600">
              <a:latin typeface="Calibri"/>
              <a:cs typeface="Calibri"/>
            </a:endParaRPr>
          </a:p>
        </p:txBody>
      </p:sp>
      <p:pic>
        <p:nvPicPr>
          <p:cNvPr id="10" name="Obraz 9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E7EE2872-9697-6396-70B9-AA94FA13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79" y="1787951"/>
            <a:ext cx="4551203" cy="3894842"/>
          </a:xfrm>
          <a:prstGeom prst="rect">
            <a:avLst/>
          </a:prstGeom>
        </p:spPr>
      </p:pic>
      <p:pic>
        <p:nvPicPr>
          <p:cNvPr id="5" name="Obraz 4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D1C61178-817F-D0CD-2B41-734DEDDFA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9E5F7E7-AC6E-102B-8BDC-BFC88AF4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155863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Obsługa mandatów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pic>
        <p:nvPicPr>
          <p:cNvPr id="6" name="Obraz 5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46837202-F159-C5E4-8091-23C44F67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90" y="1315682"/>
            <a:ext cx="7506092" cy="4226635"/>
          </a:xfrm>
          <a:prstGeom prst="rect">
            <a:avLst/>
          </a:prstGeom>
        </p:spPr>
      </p:pic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2896DD03-F009-DC5D-8B0D-AB2B84902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8DF10158-BCC2-936F-3002-323B363E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395460"/>
            <a:ext cx="8152590" cy="1321636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Przykładowa potrzeba biznesowa klienta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6210BC03-7665-9152-3EB7-0D3FE36B90BA}"/>
              </a:ext>
            </a:extLst>
          </p:cNvPr>
          <p:cNvSpPr txBox="1">
            <a:spLocks/>
          </p:cNvSpPr>
          <p:nvPr/>
        </p:nvSpPr>
        <p:spPr>
          <a:xfrm>
            <a:off x="1332070" y="1985588"/>
            <a:ext cx="9644329" cy="324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pozyskanie danych informacji z dokumentów papierowych, </a:t>
            </a:r>
            <a:endParaRPr lang="pl-PL" sz="160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przekształcenie dokumentu do wersji cyfrowej. 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pozyskane dane są wykorzystane do zaewidencjonowania zdarzenia w odpowiednim systemie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poinformowanie wystawcy mandatu i użytkownika pojazdu o zaistniałym zdarzeniu. 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dodatkowo system sam przygotuje odpowiednie powiadomienie dla działu księgowego klienta o zaistniałej sytuacji i dostarcza danych do naliczenia dodatkowej opłaty, która obciąży użytkownika pojazdu. 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pl-PL" sz="16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C21A6A56-0432-827B-834A-91389579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CA5ECD0A-4B49-BA28-1C1A-72BC06A2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784317"/>
            <a:ext cx="10301006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F2F84"/>
                </a:solidFill>
                <a:latin typeface="Calibri"/>
                <a:ea typeface="Calibri"/>
                <a:cs typeface="Calibri"/>
              </a:rPr>
              <a:t>Projekt badawczy członkowie zespołu Politechniki Lubelskiej</a:t>
            </a:r>
          </a:p>
          <a:p>
            <a:endParaRPr lang="pl-PL" b="1" dirty="0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2585A5-D7DE-C6BC-48CC-2F6B5BAE0C62}"/>
              </a:ext>
            </a:extLst>
          </p:cNvPr>
          <p:cNvSpPr txBox="1"/>
          <p:nvPr/>
        </p:nvSpPr>
        <p:spPr>
          <a:xfrm>
            <a:off x="1366101" y="2029906"/>
            <a:ext cx="99429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“Opracowanie i analiza algorytmów opartych o sieci neuronowe do rozpoznawania pisma ręcznego”</a:t>
            </a:r>
            <a:r>
              <a:rPr lang="pl-PL" sz="240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​</a:t>
            </a:r>
          </a:p>
        </p:txBody>
      </p:sp>
      <p:pic>
        <p:nvPicPr>
          <p:cNvPr id="2" name="Obraz 1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C41C2B04-EEB7-D81A-ED01-F366A6C7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21" y="2979068"/>
            <a:ext cx="8385927" cy="2667392"/>
          </a:xfrm>
          <a:prstGeom prst="rect">
            <a:avLst/>
          </a:prstGeom>
        </p:spPr>
      </p:pic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32B39163-8268-E874-325A-1B838EDB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31CA478-C1DA-CBD7-6A2F-89783C21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81234"/>
            <a:ext cx="9676590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Calibri"/>
                <a:cs typeface="Calibri"/>
              </a:rPr>
              <a:t>Projekt badawczy </a:t>
            </a: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1056AB3-A493-D379-A2E2-1A79E8D31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9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851</Words>
  <Application>Microsoft Office PowerPoint</Application>
  <PresentationFormat>Panoramiczny</PresentationFormat>
  <Paragraphs>109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Wingdings</vt:lpstr>
      <vt:lpstr>Motyw pakietu Office</vt:lpstr>
      <vt:lpstr>System do procesowania i digitalizacji dokumentów przychodzących </vt:lpstr>
      <vt:lpstr>Cel projektu</vt:lpstr>
      <vt:lpstr>Rezultat projektu</vt:lpstr>
      <vt:lpstr>Cel badawczy</vt:lpstr>
      <vt:lpstr>Digitalizacja i procesowanie dokumentów przychodzących</vt:lpstr>
      <vt:lpstr>Obsługa mandatów</vt:lpstr>
      <vt:lpstr>Przykładowa potrzeba biznesowa klienta</vt:lpstr>
      <vt:lpstr>Projekt badawczy członkowie zespołu Politechniki Lubelskiej </vt:lpstr>
      <vt:lpstr>Projekt badawczy </vt:lpstr>
      <vt:lpstr>Podstawy teoretyczne projektu  </vt:lpstr>
      <vt:lpstr>Wyzwania techniczne</vt:lpstr>
      <vt:lpstr>Wytrenowanie modeli do predykcji znaków</vt:lpstr>
      <vt:lpstr>Dziedziny a predykcje</vt:lpstr>
      <vt:lpstr>Przygotowanie skalowanych mikro-serwisów predykcji znaków</vt:lpstr>
      <vt:lpstr>Odczytywanie danych z ręcznie wypełnionych formularzy</vt:lpstr>
      <vt:lpstr>Przygotowanie skalowanych mikro- serwisów odczytywania formularzy</vt:lpstr>
      <vt:lpstr>Tekst z regularnym podziałem na bloki</vt:lpstr>
      <vt:lpstr>Tekst z regularnym podziałem na bloki</vt:lpstr>
      <vt:lpstr>Formularz opisany zdefiniowanym  szablonem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Grzywna</dc:creator>
  <cp:lastModifiedBy>Paweł Grzywna</cp:lastModifiedBy>
  <cp:revision>30</cp:revision>
  <dcterms:created xsi:type="dcterms:W3CDTF">2024-03-04T16:40:43Z</dcterms:created>
  <dcterms:modified xsi:type="dcterms:W3CDTF">2024-03-26T13:01:55Z</dcterms:modified>
</cp:coreProperties>
</file>